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FBB630-2E50-475C-97E8-C348D506ED17}" v="1" dt="2025-10-03T05:59:39.0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4" autoAdjust="0"/>
    <p:restoredTop sz="94660"/>
  </p:normalViewPr>
  <p:slideViewPr>
    <p:cSldViewPr snapToGrid="0">
      <p:cViewPr varScale="1">
        <p:scale>
          <a:sx n="96" d="100"/>
          <a:sy n="96" d="100"/>
        </p:scale>
        <p:origin x="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植竹　勝幸" userId="805217f9-53bf-459e-9e33-60952e39eea4" providerId="ADAL" clId="{03FBB630-2E50-475C-97E8-C348D506ED17}"/>
    <pc:docChg chg="modSld">
      <pc:chgData name="植竹　勝幸" userId="805217f9-53bf-459e-9e33-60952e39eea4" providerId="ADAL" clId="{03FBB630-2E50-475C-97E8-C348D506ED17}" dt="2025-10-03T05:59:39.061" v="0"/>
      <pc:docMkLst>
        <pc:docMk/>
      </pc:docMkLst>
      <pc:sldChg chg="modSp">
        <pc:chgData name="植竹　勝幸" userId="805217f9-53bf-459e-9e33-60952e39eea4" providerId="ADAL" clId="{03FBB630-2E50-475C-97E8-C348D506ED17}" dt="2025-10-03T05:59:39.061" v="0"/>
        <pc:sldMkLst>
          <pc:docMk/>
          <pc:sldMk cId="2625062784" sldId="257"/>
        </pc:sldMkLst>
        <pc:graphicFrameChg chg="mod">
          <ac:chgData name="植竹　勝幸" userId="805217f9-53bf-459e-9e33-60952e39eea4" providerId="ADAL" clId="{03FBB630-2E50-475C-97E8-C348D506ED17}" dt="2025-10-03T05:59:39.061" v="0"/>
          <ac:graphicFrameMkLst>
            <pc:docMk/>
            <pc:sldMk cId="2625062784" sldId="257"/>
            <ac:graphicFrameMk id="3" creationId="{8DFF318B-F559-158C-9AE4-CAC887D9E87C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08D1C3-83C8-E0F0-3ABD-1CC5E8999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F164CCC-4431-EAB7-E99C-9519B8899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1C64BB-B19A-E349-E840-CBDF962C0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3B3F87-EF19-C7FF-BA0B-15ADE88D4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BA23F5-39D2-FC99-8967-5497BA5B0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519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BA6ABE-900E-D8F2-63FC-FB867713C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F896B5-55B8-49A5-048C-5B475177FE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3E06D8-A09B-EB2E-C575-2A5F91AD3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85C90B-4417-A421-4335-C320D9784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3ED9E5-4430-5B16-8218-D2B2E7ABF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849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D1D2739-BAF5-E44A-6845-8C40113557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F32300F-8772-163A-8744-28278B4DC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24833E-4B2E-C6E9-1442-FCD8784B2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93AC2A-5D1F-ACEA-3B58-0F9F41F57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A42613-7CB9-B98C-181B-A6FF056ED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1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01602A-8F9D-0238-C970-B9BDD41AC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C4F0B0-C7DF-DE8E-F0BF-36E120C1C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62906E-407F-0361-A567-CD43708EE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409466-9FAC-6A78-29AA-C1A363F09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C7C8A7-899D-375A-3694-424FA1B09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9131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240DB9-9975-2FF5-35A9-E88F7CAB2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DE6FE72-BDA0-BAA2-9BF8-D4426914C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EAAA4D-BDB6-667F-219A-5350F660D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A4C3C2-4AEF-A5F7-433F-365E74823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F3027C-7DAA-A623-0482-2892DAC57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765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E41B1B-1E32-7EF3-8012-05C99846C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D1374F-8B23-B15E-98E6-FC67E74960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FA1B749-2F0B-35B8-735C-B29DDFF0A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8722D66-6AAA-D4A7-C6E3-0466230DF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7C07F8-DC0D-102E-C977-11BB25E3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2E26ED7-4C3D-3B4A-0E6E-FB589649F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544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CE2BC7-D86D-29A3-1FC8-7BED55362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60A2F78-1383-DC73-B613-B01855367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1B9220E-0D62-FC14-6594-EB6BFA770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5504759-25D6-C722-3DCB-DD4A3983C4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2AEACE9-C14C-02A7-0EBE-45106BFCE5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76F93FE-262D-3AAB-3E01-ABFE3756E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05C7D10-2C28-CF0B-7B2B-F3222490D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2552B62-2C27-76A4-CD8C-BA2895443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39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B2F470-502E-9E07-4C0D-375CD5040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604A8FF-C5F0-316C-45A9-A396C1760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7D791AD-4F9E-E20E-8548-45AD5223E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050DAD9-4C0A-630B-717A-2CD99B933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95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BD28EDB-7632-78A9-1452-80C49866D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54CA3AA-A2AE-A4B8-0465-93B88E18F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E18F1DC-4874-25C5-7EC2-A5FCBF3CD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945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0F97BE-1A55-EFB2-C74A-0CA91F911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7BFA083-1FF8-E92D-E729-A33161EE1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F31B56E-C940-479D-D294-C24789B7DD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C996E09-9BE3-77BA-F651-89C83241E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E1E9CB8-69AD-CB65-A23E-32C0FB881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607781F-2AA7-2CC2-912C-23ECBFBFE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029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CD0B16-C824-B02C-AF8B-DE2AD90E0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1D59F27-9719-5AB6-5A37-FCF9665BCD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F689C8-E704-A681-52A8-0555B43A4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425E9F1-89BF-712E-CBA8-1EB119E4C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7981FA-C6A0-DBA9-4081-620280230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2FBE3BD-1FA6-D7C5-7798-2A1F28114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6603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94C7856-9134-2142-4854-874D38DA7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67022AB-7522-1F71-9403-128B29127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A4F475-A8CA-193F-8D42-94100D2A14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B7444-C74F-4B50-AF89-E72FF97E2A40}" type="datetimeFigureOut">
              <a:rPr kumimoji="1" lang="ja-JP" altLang="en-US" smtClean="0"/>
              <a:t>2025/10/3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D7DE3D-1C96-60DB-FF8A-3ACD90926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18C878-96FC-3824-AB2E-B953CA52CF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576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90B6D4F-1ABD-EA6E-2B71-9F7C18E6C75F}"/>
              </a:ext>
            </a:extLst>
          </p:cNvPr>
          <p:cNvSpPr txBox="1"/>
          <p:nvPr/>
        </p:nvSpPr>
        <p:spPr>
          <a:xfrm>
            <a:off x="0" y="1044"/>
            <a:ext cx="12192000" cy="405986"/>
          </a:xfrm>
          <a:prstGeom prst="rect">
            <a:avLst/>
          </a:prstGeom>
          <a:solidFill>
            <a:srgbClr val="00B050"/>
          </a:solidFill>
        </p:spPr>
        <p:txBody>
          <a:bodyPr wrap="square" tIns="396000" bIns="288000" rtlCol="0" anchor="ctr" anchorCtr="0">
            <a:noAutofit/>
          </a:bodyPr>
          <a:lstStyle/>
          <a:p>
            <a:pPr algn="ctr">
              <a:lnSpc>
                <a:spcPts val="1400"/>
              </a:lnSpc>
            </a:pPr>
            <a:r>
              <a:rPr kumimoji="1" lang="ja-JP" altLang="en-US" sz="20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    とちぎ人口未来アクションプラン    </a:t>
            </a:r>
            <a:r>
              <a:rPr lang="ja-JP" altLang="en-US" sz="1600" b="1" kern="100" dirty="0">
                <a:solidFill>
                  <a:schemeClr val="bg1"/>
                </a:solidFill>
                <a:effectLst/>
                <a:latin typeface="HG正楷書体-PRO" panose="03000600000000000000" pitchFamily="66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－人口減</a:t>
            </a:r>
            <a:r>
              <a:rPr lang="ja-JP" altLang="ja-JP" sz="1600" b="1" kern="100" dirty="0">
                <a:solidFill>
                  <a:schemeClr val="bg1"/>
                </a:solidFill>
                <a:effectLst/>
                <a:latin typeface="游明朝" panose="02020400000000000000" pitchFamily="18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少を</a:t>
            </a:r>
            <a:r>
              <a:rPr lang="ja-JP" altLang="en-US" sz="1600" b="1" kern="100" dirty="0">
                <a:solidFill>
                  <a:schemeClr val="bg1"/>
                </a:solidFill>
                <a:effectLst/>
                <a:latin typeface="游明朝" panose="02020400000000000000" pitchFamily="18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乗り越え</a:t>
            </a:r>
            <a:r>
              <a:rPr lang="ja-JP" altLang="ja-JP" sz="1600" b="1" kern="100" dirty="0">
                <a:solidFill>
                  <a:schemeClr val="bg1"/>
                </a:solidFill>
                <a:effectLst/>
                <a:latin typeface="游明朝" panose="02020400000000000000" pitchFamily="18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、未来を共創する</a:t>
            </a:r>
            <a:r>
              <a:rPr lang="ja-JP" altLang="en-US" sz="1600" kern="100" dirty="0">
                <a:solidFill>
                  <a:schemeClr val="bg1"/>
                </a:solidFill>
                <a:effectLst/>
                <a:latin typeface="游明朝" panose="02020400000000000000" pitchFamily="18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－</a:t>
            </a:r>
            <a:endParaRPr lang="en-US" altLang="ja-JP" sz="2000" b="1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FAC3075A-6576-B6EB-438E-4DDA0B92FAD7}"/>
              </a:ext>
            </a:extLst>
          </p:cNvPr>
          <p:cNvSpPr/>
          <p:nvPr/>
        </p:nvSpPr>
        <p:spPr>
          <a:xfrm>
            <a:off x="139336" y="3979815"/>
            <a:ext cx="5869576" cy="2824377"/>
          </a:xfrm>
          <a:prstGeom prst="roundRect">
            <a:avLst>
              <a:gd name="adj" fmla="val 9403"/>
            </a:avLst>
          </a:prstGeom>
          <a:solidFill>
            <a:schemeClr val="bg1"/>
          </a:solidFill>
          <a:ln w="19050">
            <a:solidFill>
              <a:srgbClr val="FFFFFF">
                <a:lumMod val="50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spcBef>
                <a:spcPts val="550"/>
              </a:spcBef>
            </a:pPr>
            <a:endParaRPr lang="en-US" altLang="ja-JP" sz="11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子どもたちの「今」を大切にしながら、「未来」を育む保育園 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―――</a:t>
            </a: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とちぎ未来保育園は、宇都宮市に根ざした地域密着型の保育施設です。</a:t>
            </a: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私たちは、子ども一人ひとりの個性と可能性を尊重し、安心・安全な環境の中で、豊かな心と健やかな身体を育てる保育を提供しています。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自然とのふれあいや季節の行事、地域交流を通じて、子どもたちがのびのびと成長できる場を目指しています。</a:t>
            </a: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保護者の皆さまと共に、子育ての喜びを分かち合いながら、地域社会に貢献する保育園であり続けます。</a:t>
            </a: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lang="en-US" sz="11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F6DA16-49F7-46C4-4006-5A564435F839}"/>
              </a:ext>
            </a:extLst>
          </p:cNvPr>
          <p:cNvSpPr/>
          <p:nvPr/>
        </p:nvSpPr>
        <p:spPr>
          <a:xfrm>
            <a:off x="139337" y="1466686"/>
            <a:ext cx="5750234" cy="2389483"/>
          </a:xfrm>
          <a:prstGeom prst="rect">
            <a:avLst/>
          </a:prstGeom>
          <a:noFill/>
          <a:ln w="19050">
            <a:solidFill>
              <a:srgbClr val="FFFFFF">
                <a:lumMod val="50000"/>
              </a:srgbClr>
            </a:solidFill>
            <a:prstDash val="sys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451"/>
              </a:spcBef>
            </a:pPr>
            <a:endParaRPr lang="en-US" sz="10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id="{8535338B-5EF6-F9F8-BB8C-525E3F9FD332}"/>
              </a:ext>
            </a:extLst>
          </p:cNvPr>
          <p:cNvSpPr/>
          <p:nvPr/>
        </p:nvSpPr>
        <p:spPr>
          <a:xfrm>
            <a:off x="6224068" y="3979816"/>
            <a:ext cx="5832659" cy="2451182"/>
          </a:xfrm>
          <a:prstGeom prst="roundRect">
            <a:avLst>
              <a:gd name="adj" fmla="val 8942"/>
            </a:avLst>
          </a:prstGeom>
          <a:solidFill>
            <a:schemeClr val="bg1"/>
          </a:solidFill>
          <a:ln w="19050">
            <a:solidFill>
              <a:srgbClr val="FFFFFF">
                <a:lumMod val="50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r>
              <a:rPr lang="en-US" altLang="ja-JP" sz="1100" b="0" strike="noStrike" spc="-1" dirty="0">
                <a:solidFill>
                  <a:srgbClr val="FF0000"/>
                </a:solidFill>
                <a:latin typeface="メイリオ"/>
                <a:ea typeface="メイリオ"/>
              </a:rPr>
              <a:t>【</a:t>
            </a:r>
            <a:r>
              <a:rPr lang="ja-JP" altLang="en-US" sz="1100" b="0" strike="noStrike" spc="-1" dirty="0">
                <a:solidFill>
                  <a:srgbClr val="FF0000"/>
                </a:solidFill>
                <a:latin typeface="メイリオ"/>
                <a:ea typeface="メイリオ"/>
              </a:rPr>
              <a:t>実施中</a:t>
            </a:r>
            <a:r>
              <a:rPr lang="en-US" altLang="ja-JP" sz="1100" b="0" strike="noStrike" spc="-1" dirty="0">
                <a:solidFill>
                  <a:srgbClr val="FF0000"/>
                </a:solidFill>
                <a:latin typeface="メイリオ"/>
                <a:ea typeface="メイリオ"/>
              </a:rPr>
              <a:t>】</a:t>
            </a:r>
          </a:p>
          <a:p>
            <a:pPr marL="1163638" indent="-1163638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r>
              <a:rPr lang="ja-JP" altLang="en-US" sz="1050" spc="-1" dirty="0">
                <a:solidFill>
                  <a:srgbClr val="000000"/>
                </a:solidFill>
                <a:latin typeface="メイリオ"/>
                <a:ea typeface="メイリオ"/>
              </a:rPr>
              <a:t>長時間労働の抑制：</a:t>
            </a:r>
            <a:r>
              <a:rPr lang="en-US" altLang="ja-JP" sz="1050" spc="-1" dirty="0">
                <a:solidFill>
                  <a:srgbClr val="000000"/>
                </a:solidFill>
                <a:latin typeface="メイリオ"/>
                <a:ea typeface="メイリオ"/>
              </a:rPr>
              <a:t>ICT</a:t>
            </a:r>
            <a:r>
              <a:rPr lang="ja-JP" altLang="en-US" sz="1050" spc="-1" dirty="0">
                <a:solidFill>
                  <a:srgbClr val="000000"/>
                </a:solidFill>
                <a:latin typeface="メイリオ"/>
                <a:ea typeface="メイリオ"/>
              </a:rPr>
              <a:t>（保育</a:t>
            </a:r>
            <a:r>
              <a:rPr lang="ja-JP" altLang="en-US" sz="1050" spc="-1">
                <a:solidFill>
                  <a:srgbClr val="000000"/>
                </a:solidFill>
                <a:latin typeface="メイリオ"/>
                <a:ea typeface="メイリオ"/>
              </a:rPr>
              <a:t>記録アプリ）</a:t>
            </a:r>
            <a:r>
              <a:rPr lang="ja-JP" altLang="en-US" sz="1050" spc="-1" dirty="0">
                <a:solidFill>
                  <a:srgbClr val="000000"/>
                </a:solidFill>
                <a:latin typeface="メイリオ"/>
                <a:ea typeface="メイリオ"/>
              </a:rPr>
              <a:t>を活用して事務作業の効率化、会議や打ち合わせの時間短縮・回数見直し</a:t>
            </a:r>
            <a:endParaRPr lang="en-US" altLang="ja-JP" sz="1050" spc="-1" dirty="0">
              <a:solidFill>
                <a:srgbClr val="000000"/>
              </a:solidFill>
              <a:latin typeface="メイリオ"/>
              <a:ea typeface="メイリオ"/>
            </a:endParaRPr>
          </a:p>
          <a:p>
            <a:pPr marL="1163638" indent="-1163638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r>
              <a:rPr lang="ja-JP" altLang="en-US" sz="1050" spc="-1" dirty="0">
                <a:solidFill>
                  <a:srgbClr val="000000"/>
                </a:solidFill>
                <a:latin typeface="メイリオ"/>
                <a:ea typeface="メイリオ"/>
              </a:rPr>
              <a:t>多文化共生に向けた教育：英語でのレクリエーション、外国籍職員の採用</a:t>
            </a:r>
            <a:endParaRPr lang="en-US" altLang="ja-JP" sz="1050" spc="-1" dirty="0">
              <a:solidFill>
                <a:srgbClr val="000000"/>
              </a:solidFill>
              <a:latin typeface="メイリオ"/>
              <a:ea typeface="メイリオ"/>
            </a:endParaRPr>
          </a:p>
          <a:p>
            <a:pPr marL="1163638" indent="-1163638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r>
              <a:rPr lang="ja-JP" altLang="en-US" sz="1050" spc="-1" dirty="0">
                <a:solidFill>
                  <a:srgbClr val="000000"/>
                </a:solidFill>
                <a:latin typeface="メイリオ"/>
                <a:ea typeface="メイリオ"/>
              </a:rPr>
              <a:t>職員の保育士資格取得支援（研修費補助）</a:t>
            </a:r>
            <a:endParaRPr lang="en-US" altLang="ja-JP" sz="1050" spc="-1" dirty="0">
              <a:solidFill>
                <a:srgbClr val="000000"/>
              </a:solidFill>
              <a:latin typeface="メイリオ"/>
              <a:ea typeface="メイリオ"/>
            </a:endParaRP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r>
              <a:rPr lang="en-US" altLang="ja-JP" sz="1100" b="0" strike="noStrike" spc="-1" dirty="0">
                <a:solidFill>
                  <a:srgbClr val="FF0000"/>
                </a:solidFill>
                <a:latin typeface="メイリオ"/>
                <a:ea typeface="メイリオ"/>
              </a:rPr>
              <a:t>【</a:t>
            </a:r>
            <a:r>
              <a:rPr lang="ja-JP" altLang="en-US" sz="1100" b="0" strike="noStrike" spc="-1" dirty="0">
                <a:solidFill>
                  <a:srgbClr val="FF0000"/>
                </a:solidFill>
                <a:latin typeface="メイリオ"/>
                <a:ea typeface="メイリオ"/>
              </a:rPr>
              <a:t>取組予定</a:t>
            </a:r>
            <a:r>
              <a:rPr lang="en-US" altLang="ja-JP" sz="1100" b="0" strike="noStrike" spc="-1" dirty="0">
                <a:solidFill>
                  <a:srgbClr val="FF0000"/>
                </a:solidFill>
                <a:latin typeface="メイリオ"/>
                <a:ea typeface="メイリオ"/>
              </a:rPr>
              <a:t>】</a:t>
            </a: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r>
              <a:rPr lang="ja-JP" altLang="en-US" sz="11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父親育児教育の開催（</a:t>
            </a:r>
            <a:r>
              <a:rPr lang="en-US" altLang="ja-JP" sz="11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R8.3</a:t>
            </a:r>
            <a:r>
              <a:rPr lang="ja-JP" altLang="en-US" sz="11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）</a:t>
            </a:r>
            <a:endParaRPr lang="en-US" altLang="ja-JP" sz="1100" b="0" strike="noStrike" spc="-1" dirty="0">
              <a:solidFill>
                <a:srgbClr val="000000"/>
              </a:solidFill>
              <a:latin typeface="メイリオ"/>
              <a:ea typeface="メイリオ"/>
            </a:endParaRP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r>
              <a:rPr lang="ja-JP" altLang="en-US" sz="11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不妊治療休暇の導入（</a:t>
            </a:r>
            <a:r>
              <a:rPr lang="en-US" altLang="ja-JP" sz="11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R8.4</a:t>
            </a:r>
            <a:r>
              <a:rPr lang="ja-JP" altLang="en-US" sz="11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）</a:t>
            </a: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3A61CFC-4631-6FFD-EDB3-4B36ADDCF362}"/>
              </a:ext>
            </a:extLst>
          </p:cNvPr>
          <p:cNvSpPr/>
          <p:nvPr/>
        </p:nvSpPr>
        <p:spPr>
          <a:xfrm>
            <a:off x="139336" y="935092"/>
            <a:ext cx="5869576" cy="442800"/>
          </a:xfrm>
          <a:prstGeom prst="rect">
            <a:avLst/>
          </a:prstGeom>
          <a:solidFill>
            <a:schemeClr val="bg1"/>
          </a:solidFill>
          <a:ln w="19050" cap="rnd">
            <a:solidFill>
              <a:srgbClr val="FFFFFF">
                <a:lumMod val="50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36000" rIns="90000" bIns="0" anchor="ctr">
            <a:noAutofit/>
          </a:bodyPr>
          <a:lstStyle/>
          <a:p>
            <a:pPr>
              <a:lnSpc>
                <a:spcPct val="100000"/>
              </a:lnSpc>
              <a:spcBef>
                <a:spcPts val="799"/>
              </a:spcBef>
            </a:pPr>
            <a:r>
              <a:rPr lang="ja-JP" altLang="en-US" sz="1600" b="0" strike="noStrike" spc="-1" dirty="0">
                <a:solidFill>
                  <a:srgbClr val="000000"/>
                </a:solidFill>
                <a:latin typeface="Arial"/>
              </a:rPr>
              <a:t>とちぎ未来保育園</a:t>
            </a:r>
            <a:endParaRPr lang="en-US" altLang="ja-JP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BA42C700-3041-AFF2-CBFD-7E86F01411CC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6096000" y="407030"/>
            <a:ext cx="0" cy="6560871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553117D-C77A-DF28-F499-7EBA89D58066}"/>
              </a:ext>
            </a:extLst>
          </p:cNvPr>
          <p:cNvSpPr txBox="1"/>
          <p:nvPr/>
        </p:nvSpPr>
        <p:spPr>
          <a:xfrm>
            <a:off x="6212435" y="465102"/>
            <a:ext cx="1022291" cy="38048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lIns="72000" tIns="36000" rIns="72000" bIns="36000" rtlCol="0">
            <a:spAutoFit/>
          </a:bodyPr>
          <a:lstStyle/>
          <a:p>
            <a:pPr algn="ctr"/>
            <a:r>
              <a:rPr kumimoji="1" lang="en-US" altLang="ja-JP" sz="20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Action</a:t>
            </a:r>
            <a:endParaRPr kumimoji="1" lang="ja-JP" altLang="en-US" sz="2000" b="1" i="1" dirty="0">
              <a:solidFill>
                <a:schemeClr val="bg1"/>
              </a:solidFill>
              <a:latin typeface="Arial Nova" panose="020B05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AAB39CE-C31E-D63E-AA14-C7A7F3C2991C}"/>
              </a:ext>
            </a:extLst>
          </p:cNvPr>
          <p:cNvSpPr txBox="1"/>
          <p:nvPr/>
        </p:nvSpPr>
        <p:spPr>
          <a:xfrm>
            <a:off x="52301" y="465102"/>
            <a:ext cx="3498820" cy="39162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lIns="72000" tIns="72000" rIns="72000" bIns="72000">
            <a:spAutoFit/>
          </a:bodyPr>
          <a:lstStyle/>
          <a:p>
            <a:r>
              <a:rPr lang="en-US" altLang="ja-JP" sz="16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“</a:t>
            </a:r>
            <a:r>
              <a:rPr lang="ja-JP" altLang="en-US" sz="16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とちぎ人口未来パートナー</a:t>
            </a:r>
            <a:r>
              <a:rPr lang="en-US" altLang="ja-JP" sz="16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”</a:t>
            </a:r>
            <a:r>
              <a:rPr lang="ja-JP" altLang="en-US" sz="16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の概要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1C28BF4-4DB1-0EF3-F1CE-65433A21F775}"/>
              </a:ext>
            </a:extLst>
          </p:cNvPr>
          <p:cNvSpPr txBox="1"/>
          <p:nvPr/>
        </p:nvSpPr>
        <p:spPr>
          <a:xfrm>
            <a:off x="7040399" y="655342"/>
            <a:ext cx="42420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dirty="0">
                <a:solidFill>
                  <a:srgbClr val="00B050"/>
                </a:solidFill>
                <a:latin typeface="Arial Nova" panose="020B0504020202020204" pitchFamily="34" charset="0"/>
              </a:rPr>
              <a:t>栃木県人口減少対策マンダラチャート</a:t>
            </a:r>
            <a:endParaRPr kumimoji="1" lang="ja-JP" altLang="en-US" sz="1100" dirty="0">
              <a:solidFill>
                <a:srgbClr val="00B050"/>
              </a:solidFill>
              <a:latin typeface="Arial Nova" panose="020B0504020202020204" pitchFamily="34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6E8A604-E8CD-2FC8-820E-940B4949B6C6}"/>
              </a:ext>
            </a:extLst>
          </p:cNvPr>
          <p:cNvSpPr txBox="1"/>
          <p:nvPr/>
        </p:nvSpPr>
        <p:spPr>
          <a:xfrm>
            <a:off x="10568652" y="701508"/>
            <a:ext cx="15798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solidFill>
                  <a:srgbClr val="00B050"/>
                </a:solidFill>
                <a:latin typeface="Arial Nova" panose="020B0504020202020204" pitchFamily="34" charset="0"/>
              </a:rPr>
              <a:t>R7.8 </a:t>
            </a:r>
            <a:r>
              <a:rPr kumimoji="1" lang="ja-JP" altLang="en-US" sz="800" dirty="0">
                <a:solidFill>
                  <a:srgbClr val="00B050"/>
                </a:solidFill>
                <a:latin typeface="Arial Nova" panose="020B0504020202020204" pitchFamily="34" charset="0"/>
              </a:rPr>
              <a:t>栃木県人口未来会議策定</a:t>
            </a:r>
            <a:endParaRPr kumimoji="1" lang="ja-JP" altLang="en-US" sz="1000" dirty="0">
              <a:solidFill>
                <a:srgbClr val="00B050"/>
              </a:solidFill>
              <a:latin typeface="Arial Nova" panose="020B0504020202020204" pitchFamily="34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6538E22-E553-B49D-F4A1-E42B0982E067}"/>
              </a:ext>
            </a:extLst>
          </p:cNvPr>
          <p:cNvSpPr txBox="1"/>
          <p:nvPr/>
        </p:nvSpPr>
        <p:spPr>
          <a:xfrm>
            <a:off x="6220003" y="6472960"/>
            <a:ext cx="5855560" cy="349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tIns="36000" bIns="36000">
            <a:spAutoFit/>
          </a:bodyPr>
          <a:lstStyle/>
          <a:p>
            <a:pPr algn="ctr"/>
            <a:r>
              <a:rPr lang="ja-JP" altLang="en-US" sz="1800" b="1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それぞれの主体的な行動が、未来への希望となります。</a:t>
            </a:r>
            <a:endParaRPr lang="ja-JP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3" name="オブジェクト 2">
            <a:extLst>
              <a:ext uri="{FF2B5EF4-FFF2-40B4-BE49-F238E27FC236}">
                <a16:creationId xmlns:a16="http://schemas.microsoft.com/office/drawing/2014/main" id="{8DFF318B-F559-158C-9AE4-CAC887D9E8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9556915"/>
              </p:ext>
            </p:extLst>
          </p:nvPr>
        </p:nvGraphicFramePr>
        <p:xfrm>
          <a:off x="6294438" y="882650"/>
          <a:ext cx="5780087" cy="296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921557" imgH="4578485" progId="Excel.Sheet.12">
                  <p:embed/>
                </p:oleObj>
              </mc:Choice>
              <mc:Fallback>
                <p:oleObj name="Worksheet" r:id="rId2" imgW="8921557" imgH="4578485" progId="Excel.Sheet.12">
                  <p:embed/>
                  <p:pic>
                    <p:nvPicPr>
                      <p:cNvPr id="3" name="オブジェクト 2">
                        <a:extLst>
                          <a:ext uri="{FF2B5EF4-FFF2-40B4-BE49-F238E27FC236}">
                            <a16:creationId xmlns:a16="http://schemas.microsoft.com/office/drawing/2014/main" id="{8DFF318B-F559-158C-9AE4-CAC887D9E8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294438" y="882650"/>
                        <a:ext cx="5780087" cy="296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5AB23F3B-D13B-1C92-CC08-F26B5A261C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25833" y="465102"/>
            <a:ext cx="2883658" cy="3816427"/>
          </a:xfrm>
          <a:prstGeom prst="rect">
            <a:avLst/>
          </a:prstGeom>
        </p:spPr>
      </p:pic>
      <p:pic>
        <p:nvPicPr>
          <p:cNvPr id="11" name="グラフィックス 10" descr="花 単色塗りつぶし">
            <a:extLst>
              <a:ext uri="{FF2B5EF4-FFF2-40B4-BE49-F238E27FC236}">
                <a16:creationId xmlns:a16="http://schemas.microsoft.com/office/drawing/2014/main" id="{1183F07C-07FB-F316-73BE-A03291ACCB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2004" y="1806001"/>
            <a:ext cx="1359996" cy="1359996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7CA2D67-7BF7-59C5-4333-A345C2FE88C5}"/>
              </a:ext>
            </a:extLst>
          </p:cNvPr>
          <p:cNvSpPr txBox="1"/>
          <p:nvPr/>
        </p:nvSpPr>
        <p:spPr>
          <a:xfrm>
            <a:off x="520729" y="3023958"/>
            <a:ext cx="16625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DLaM Display" panose="02010000000000000000" pitchFamily="2" charset="0"/>
              </a:rPr>
              <a:t>とちぎ未来</a:t>
            </a:r>
            <a:endParaRPr kumimoji="1" lang="en-US" altLang="ja-JP" sz="12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ADLaM Display" panose="02010000000000000000" pitchFamily="2" charset="0"/>
            </a:endParaRPr>
          </a:p>
          <a:p>
            <a:pPr algn="ctr"/>
            <a:r>
              <a:rPr kumimoji="1" lang="ja-JP" altLang="en-US" sz="12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ADLaM Display" panose="02010000000000000000" pitchFamily="2" charset="0"/>
              </a:rPr>
              <a:t>保育園</a:t>
            </a:r>
          </a:p>
        </p:txBody>
      </p:sp>
      <p:pic>
        <p:nvPicPr>
          <p:cNvPr id="14" name="グラフィックス 13" descr="音符 単色塗りつぶし">
            <a:extLst>
              <a:ext uri="{FF2B5EF4-FFF2-40B4-BE49-F238E27FC236}">
                <a16:creationId xmlns:a16="http://schemas.microsoft.com/office/drawing/2014/main" id="{C3A81EF2-E88E-4FCE-09AA-A7925C84ABD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68875" y="1649146"/>
            <a:ext cx="914400" cy="914400"/>
          </a:xfrm>
          <a:prstGeom prst="rect">
            <a:avLst/>
          </a:prstGeom>
        </p:spPr>
      </p:pic>
      <p:pic>
        <p:nvPicPr>
          <p:cNvPr id="22" name="図 21" descr="屋内, テーブル, 子供, 女の子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90AD702-B907-B067-00DE-AF8898D7414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8235" y="1649146"/>
            <a:ext cx="3033497" cy="2150412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5D2B8CE-65B4-6451-8DEB-44EC552840DF}"/>
              </a:ext>
            </a:extLst>
          </p:cNvPr>
          <p:cNvSpPr txBox="1"/>
          <p:nvPr/>
        </p:nvSpPr>
        <p:spPr>
          <a:xfrm>
            <a:off x="316965" y="3869306"/>
            <a:ext cx="952776" cy="221018"/>
          </a:xfrm>
          <a:prstGeom prst="rect">
            <a:avLst/>
          </a:prstGeom>
          <a:solidFill>
            <a:schemeClr val="bg1"/>
          </a:solidFill>
        </p:spPr>
        <p:txBody>
          <a:bodyPr wrap="square" tIns="3600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-1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企業の紹介</a:t>
            </a:r>
            <a:endParaRPr kumimoji="1" lang="en-US" altLang="ja-JP" sz="1200" b="1" i="0" u="none" strike="noStrike" kern="1200" cap="none" spc="-1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FA8808D-87C9-6AB8-6B7D-9D446687CF70}"/>
              </a:ext>
            </a:extLst>
          </p:cNvPr>
          <p:cNvSpPr txBox="1"/>
          <p:nvPr/>
        </p:nvSpPr>
        <p:spPr>
          <a:xfrm>
            <a:off x="6302430" y="3880803"/>
            <a:ext cx="1112456" cy="178895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bIns="0" rtlCol="0">
            <a:spAutoFit/>
          </a:bodyPr>
          <a:lstStyle/>
          <a:p>
            <a:pPr marL="241920" marR="0" lvl="0" indent="-241920" algn="ctr" defTabSz="914400" rtl="0" eaLnBrk="1" fontAlgn="auto" latinLnBrk="0" hangingPunct="1">
              <a:lnSpc>
                <a:spcPts val="900"/>
              </a:lnSpc>
              <a:spcBef>
                <a:spcPts val="55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1" lang="ja-JP" altLang="en-US" sz="1200" b="1" i="0" u="none" strike="noStrike" kern="1200" cap="none" spc="-1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具体的な取組</a:t>
            </a:r>
            <a:endParaRPr kumimoji="1" lang="en-US" altLang="ja-JP" sz="1200" b="1" i="0" u="none" strike="noStrike" kern="1200" cap="none" spc="-1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5062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d54e09e-4e43-4763-88d6-f094a4ae6065">
      <Terms xmlns="http://schemas.microsoft.com/office/infopath/2007/PartnerControls"/>
    </lcf76f155ced4ddcb4097134ff3c332f>
    <TaxCatchAll xmlns="7237ec46-1b8a-4bbc-bdf1-7833e4e3256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127D4ED99AEED499551D29F48960163" ma:contentTypeVersion="14" ma:contentTypeDescription="新しいドキュメントを作成します。" ma:contentTypeScope="" ma:versionID="f784b1cca1d7ccb4b3fb1484e193af2f">
  <xsd:schema xmlns:xsd="http://www.w3.org/2001/XMLSchema" xmlns:xs="http://www.w3.org/2001/XMLSchema" xmlns:p="http://schemas.microsoft.com/office/2006/metadata/properties" xmlns:ns2="fd54e09e-4e43-4763-88d6-f094a4ae6065" xmlns:ns3="7237ec46-1b8a-4bbc-bdf1-7833e4e32564" targetNamespace="http://schemas.microsoft.com/office/2006/metadata/properties" ma:root="true" ma:fieldsID="48ec94f1dda3bd8581c5e001d4d686a7" ns2:_="" ns3:_="">
    <xsd:import namespace="fd54e09e-4e43-4763-88d6-f094a4ae6065"/>
    <xsd:import namespace="7237ec46-1b8a-4bbc-bdf1-7833e4e325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54e09e-4e43-4763-88d6-f094a4ae60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画像タグ" ma:readOnly="false" ma:fieldId="{5cf76f15-5ced-4ddc-b409-7134ff3c332f}" ma:taxonomyMulti="true" ma:sspId="23d8d1bc-2585-4dc7-901b-56bd7d1ce9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37ec46-1b8a-4bbc-bdf1-7833e4e32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d9443f05-c783-4694-a676-3d1baae9e505}" ma:internalName="TaxCatchAll" ma:showField="CatchAllData" ma:web="7237ec46-1b8a-4bbc-bdf1-7833e4e325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01A6263-3EFA-4B63-A4C2-ADF5CC45E872}">
  <ds:schemaRefs>
    <ds:schemaRef ds:uri="http://schemas.microsoft.com/office/2006/documentManagement/types"/>
    <ds:schemaRef ds:uri="http://purl.org/dc/terms/"/>
    <ds:schemaRef ds:uri="fd54e09e-4e43-4763-88d6-f094a4ae6065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7237ec46-1b8a-4bbc-bdf1-7833e4e32564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C45B413-DFEA-4ABB-A34A-86E42813AE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1944CF-241E-478B-8028-6698BA131E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54e09e-4e43-4763-88d6-f094a4ae6065"/>
    <ds:schemaRef ds:uri="7237ec46-1b8a-4bbc-bdf1-7833e4e325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265</Words>
  <Application>Microsoft Office PowerPoint</Application>
  <PresentationFormat>ワイド画面</PresentationFormat>
  <Paragraphs>24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BIZ UDゴシック</vt:lpstr>
      <vt:lpstr>HGS創英角ﾎﾟｯﾌﾟ体</vt:lpstr>
      <vt:lpstr>HG正楷書体-PRO</vt:lpstr>
      <vt:lpstr>メイリオ</vt:lpstr>
      <vt:lpstr>游ゴシック</vt:lpstr>
      <vt:lpstr>游ゴシック Light</vt:lpstr>
      <vt:lpstr>游明朝</vt:lpstr>
      <vt:lpstr>Arial</vt:lpstr>
      <vt:lpstr>Arial Nova</vt:lpstr>
      <vt:lpstr>Office テーマ</vt:lpstr>
      <vt:lpstr>Microsoft Excel ワークシート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川上　遥</dc:creator>
  <cp:lastModifiedBy>植竹　勝幸</cp:lastModifiedBy>
  <cp:revision>75</cp:revision>
  <cp:lastPrinted>2025-08-01T04:21:45Z</cp:lastPrinted>
  <dcterms:created xsi:type="dcterms:W3CDTF">2025-05-20T07:50:40Z</dcterms:created>
  <dcterms:modified xsi:type="dcterms:W3CDTF">2025-10-03T05:59:49Z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0x0101007127D4ED99AEED499551D29F48960163</vt:lpwstr>
  </property>
</Properties>
</file>